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0" r:id="rId17"/>
    <p:sldId id="271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625" autoAdjust="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E8F64-B4C4-405F-A163-39F98BFE1AF9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77107-1D8C-49DD-8008-BEE4CAC66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8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Despite progress in perceptual tasks such as image 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15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Despite progress in perceptual tasks such as image 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4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Region based QAs are based on the description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09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Region based QAs are based on the description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06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avoid call ‘man’ to ‘person’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62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Images from MS-COCO, YFCC100M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63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Images from MS-COCO, YFCC100M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4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Statistics for most common objects, relation, descriptions</a:t>
            </a:r>
          </a:p>
          <a:p>
            <a:r>
              <a:rPr lang="en-US" altLang="ko-KR" dirty="0"/>
              <a:t>Also statistics for QA is given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87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avoid call ‘man’ to ‘person’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5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Despite progress in perceptual tasks such as image 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45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existing models would be able to detect discrete objects in a photo but would not be able to explain their interactions or the relationships between them</a:t>
            </a:r>
          </a:p>
          <a:p>
            <a:endParaRPr lang="en-US" altLang="ko-KR" dirty="0"/>
          </a:p>
          <a:p>
            <a:r>
              <a:rPr lang="en-US" altLang="ko-KR" dirty="0"/>
              <a:t>Region-based question answers can be used to jointly develop NLP and vision models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55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Despite progress in perceptual tasks such as image 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588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Overlap is possible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88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Despite progress in perceptual tasks such as image 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Despite progress in perceptual tasks such as image 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87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Despite progress in perceptual tasks such as image 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3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Region based QAs are based on the description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77107-1D8C-49DD-8008-BEE4CAC66C1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83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E6C8D-17B2-46CA-AEA9-BC263ECA4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D2365D-99C4-4130-8C39-46E4CFE8F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5095C-7F2C-4754-81B9-7802B3D0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F6252-AC9E-4026-A471-F2C9DF213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A35BF-8120-49F7-BC4A-1E4C9479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80148-F33B-439B-BD75-18C16247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A73F25-6DAC-4386-AB6C-08E892203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AF7AF-389E-42E6-8E3C-526F67A02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4715B-DF44-47BF-815D-C9601AAA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115B2-D3AD-42A1-9B64-E0AD1FFC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88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19600B-D24B-4DB4-B1BB-3F4E8557F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92BF5E-0777-4371-8852-2FD11EDA3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BC9F3F-7380-4A46-A2E4-7929293E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10510-6D0E-45AD-84AF-BB182585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CA656-1C17-4D39-8306-E386E70B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3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19728-5FAA-40D5-9537-204CED6B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0550E-A359-4109-B504-CB29E8E8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40169-FAE3-406D-9B2F-2E8FC640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9CD99-7AE9-40BE-AAD7-568F0DDF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8F299-111C-4F5C-B905-DB32FBE9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5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2B11-42B0-4760-9A7B-8064E087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7295B3-A5AC-4F92-9EAE-D60AEBB2C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829EC-977E-4554-BAF5-BFA009ED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E8452-3D8F-44C6-AD45-8D9DA86E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22E8B-8986-4A43-B609-64FAA132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9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9B13-2BB2-4ACC-B1DC-34D4192F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513C3-FCC5-44C2-A030-A02CBE9E9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C8F9DD-D317-4550-B109-C7478EEE3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B43B28-D106-474D-999B-BC22F432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099620-419D-46B9-B22B-4874F584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5C8895-4285-4FEE-8286-2185A586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9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08A28-30B8-4FEC-AA43-B54B3DAE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E1248A-9381-4D7D-9FC3-9DA6FA513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74E305-9335-4972-B804-BC1547F7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56A11A-B6C9-4F53-9AF9-D5DF8323C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5F000C-11ED-4753-851A-CCD40F647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20AA98-99F5-4192-BFC4-DD0923C8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780277-1347-4C15-AD33-12E6E14D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4FF88F-7494-4502-94E5-62D278E9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9414A-C66D-450E-BEE7-EDBE336E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40E2D8-16EA-4D31-9594-9C42FF8D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1CFBC0-EA29-42C7-BD5D-2DCBD469B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932BE8-7969-41D2-B1D8-F896B783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7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BE8ABC-66AD-4CF9-B730-FE55A57AD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C3911A-3DBE-40FB-92BA-FD1E5363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D65FF1-6861-4E9B-A64D-DC9A635F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02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E75B4-3566-4191-8EBB-5E94E070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F3861-E0FE-4E68-9CE8-F329B0B7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78AF28-6DBC-421E-AA4A-D56B04948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C85CD-C1C2-4B69-87C4-19B334B4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207609-1351-41FF-8382-270E6573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260099-F97A-488C-A159-FB984E3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64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0CAAE-FEF6-4BAF-B2F2-A2E1D7DF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BF7EC5-6965-4B35-AA08-F9CED112F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927C78-C442-46E8-9CF9-0DE33E4CA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B6F64D-8EF1-4BB9-8C3E-F549EA9AF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37C563-E3C9-4310-8C33-749E7969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20E98-F1DD-4561-B605-6843A52A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4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AEF05A-8C8E-4306-9229-2374EAC7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2C47CD-C63F-4C41-A4F9-7D7D4FBEB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85A0E-0C53-4434-A536-8D62010DA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94254-1EE6-4BC7-971B-BCE1AB2AC0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3DBFD-AD98-48C1-B142-2AC7753DF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6C4EE-ED65-40CD-A0D2-4A5506C9F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C23BD-0751-48BF-B9B2-99072A319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0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F8B0-862D-4202-AE69-D96250BDF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Visual Genome: Connecting Language and Vision Using Crowdsourced Dense Image Annotations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D38E53-860E-4F12-B792-D60C35FB5B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2018.04.03 Lim, Doyeon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05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representation details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Set of Question Answer Pairs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6 different types: what, </a:t>
            </a:r>
            <a:r>
              <a:rPr lang="en-US" altLang="ko-KR" dirty="0" err="1"/>
              <a:t>where,how,when,who</a:t>
            </a:r>
            <a:r>
              <a:rPr lang="en-US" altLang="ko-KR" dirty="0"/>
              <a:t>, and why.</a:t>
            </a:r>
          </a:p>
          <a:p>
            <a:pPr lvl="1"/>
            <a:r>
              <a:rPr lang="en-US" altLang="ko-KR" dirty="0" err="1"/>
              <a:t>Freefrom</a:t>
            </a:r>
            <a:r>
              <a:rPr lang="en-US" altLang="ko-KR" dirty="0"/>
              <a:t> QA</a:t>
            </a:r>
            <a:br>
              <a:rPr lang="en-US" altLang="ko-KR" dirty="0"/>
            </a:br>
            <a:r>
              <a:rPr lang="en-US" altLang="ko-KR" dirty="0" err="1"/>
              <a:t>Q.What</a:t>
            </a:r>
            <a:r>
              <a:rPr lang="en-US" altLang="ko-KR" dirty="0"/>
              <a:t> is the woman standing next to?  A. Her belongings</a:t>
            </a:r>
          </a:p>
          <a:p>
            <a:pPr lvl="1"/>
            <a:r>
              <a:rPr lang="en-US" altLang="ko-KR" dirty="0"/>
              <a:t>Region-based QA</a:t>
            </a:r>
            <a:br>
              <a:rPr lang="en-US" altLang="ko-KR" dirty="0"/>
            </a:br>
            <a:r>
              <a:rPr lang="en-US" altLang="ko-KR" dirty="0"/>
              <a:t>Q. What color is the fire hydrant? A. Yellow.</a:t>
            </a:r>
          </a:p>
        </p:txBody>
      </p:sp>
    </p:spTree>
    <p:extLst>
      <p:ext uri="{BB962C8B-B14F-4D97-AF65-F5344CB8AC3E}">
        <p14:creationId xmlns:p14="http://schemas.microsoft.com/office/powerpoint/2010/main" val="155278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representation details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90E84E-11B7-4CC4-8E70-408D9EC60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8ABFF-7D83-4FE6-9640-B2A3F993D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1845"/>
            <a:ext cx="12192000" cy="47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58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Crowdsourcing Strategies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Amazon Mechanical Turk</a:t>
            </a:r>
          </a:p>
          <a:p>
            <a:r>
              <a:rPr lang="en-US" altLang="ko-KR" dirty="0"/>
              <a:t>For first plain image, worker is asked to </a:t>
            </a:r>
            <a:r>
              <a:rPr lang="en-US" altLang="ko-KR" b="1" dirty="0"/>
              <a:t>draw three bounding boxes </a:t>
            </a:r>
            <a:r>
              <a:rPr lang="en-US" altLang="ko-KR" dirty="0"/>
              <a:t>and </a:t>
            </a:r>
            <a:r>
              <a:rPr lang="en-US" altLang="ko-KR" b="1" dirty="0"/>
              <a:t>write</a:t>
            </a:r>
            <a:r>
              <a:rPr lang="en-US" altLang="ko-KR" dirty="0"/>
              <a:t> </a:t>
            </a:r>
            <a:r>
              <a:rPr lang="en-US" altLang="ko-KR" b="1" dirty="0"/>
              <a:t>three descriptions </a:t>
            </a:r>
            <a:r>
              <a:rPr lang="en-US" altLang="ko-KR" dirty="0"/>
              <a:t>for the region enclosed by each box</a:t>
            </a:r>
          </a:p>
          <a:p>
            <a:endParaRPr lang="en-US" altLang="ko-KR" dirty="0"/>
          </a:p>
          <a:p>
            <a:r>
              <a:rPr lang="en-US" altLang="ko-KR" dirty="0"/>
              <a:t>Workers are asked to write descriptions that </a:t>
            </a:r>
            <a:r>
              <a:rPr lang="en-US" altLang="ko-KR" b="1" dirty="0"/>
              <a:t>have not been written before</a:t>
            </a:r>
          </a:p>
          <a:p>
            <a:endParaRPr lang="en-US" altLang="ko-KR" b="1" dirty="0"/>
          </a:p>
          <a:p>
            <a:r>
              <a:rPr lang="en-US" altLang="ko-KR" dirty="0"/>
              <a:t>Repeated until 50 region descriptions are collected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BB4BDDF-4F9C-4D07-A895-EADED60E487E}"/>
              </a:ext>
            </a:extLst>
          </p:cNvPr>
          <p:cNvSpPr/>
          <p:nvPr/>
        </p:nvSpPr>
        <p:spPr>
          <a:xfrm>
            <a:off x="5410200" y="3699164"/>
            <a:ext cx="1371600" cy="238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3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Crowdsourcing Strategies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avoid writing similar description, show top 7 most similar descriptions to workers (BLEU score)</a:t>
            </a:r>
          </a:p>
          <a:p>
            <a:pPr lvl="1"/>
            <a:r>
              <a:rPr lang="en-US" altLang="ko-KR" dirty="0"/>
              <a:t>Image-Specific Descriptions</a:t>
            </a:r>
          </a:p>
          <a:p>
            <a:pPr lvl="1"/>
            <a:r>
              <a:rPr lang="en-US" altLang="ko-KR" dirty="0"/>
              <a:t>Global Image Descriptions (top 100 most common written descriptions of all images)</a:t>
            </a:r>
            <a:br>
              <a:rPr lang="en-US" altLang="ko-KR" dirty="0"/>
            </a:br>
            <a:r>
              <a:rPr lang="en-US" altLang="ko-KR" dirty="0" err="1"/>
              <a:t>e.g</a:t>
            </a:r>
            <a:r>
              <a:rPr lang="en-US" altLang="ko-KR" dirty="0"/>
              <a:t>) sky is blue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610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Crowdsourcing Strategies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Objects</a:t>
            </a:r>
          </a:p>
          <a:p>
            <a:pPr lvl="1"/>
            <a:r>
              <a:rPr lang="en-US" altLang="ko-KR" dirty="0"/>
              <a:t>a list of previously extracted objects as suggestions</a:t>
            </a:r>
          </a:p>
          <a:p>
            <a:pPr lvl="1"/>
            <a:r>
              <a:rPr lang="en-US" altLang="ko-KR" dirty="0"/>
              <a:t>Stanford’s dependency parser to extract nouns</a:t>
            </a:r>
          </a:p>
          <a:p>
            <a:r>
              <a:rPr lang="en-US" altLang="ko-KR" dirty="0"/>
              <a:t>Attributes, Relationships, and Region Graphs</a:t>
            </a:r>
          </a:p>
          <a:p>
            <a:pPr lvl="1"/>
            <a:r>
              <a:rPr lang="en-US" altLang="ko-KR" dirty="0"/>
              <a:t>Ask to add attributes to objects</a:t>
            </a:r>
          </a:p>
          <a:p>
            <a:pPr lvl="1"/>
            <a:r>
              <a:rPr lang="en-US" altLang="ko-KR" dirty="0"/>
              <a:t>Ask to connect pairs of objects with relationships</a:t>
            </a:r>
          </a:p>
          <a:p>
            <a:r>
              <a:rPr lang="en-US" altLang="ko-KR" dirty="0"/>
              <a:t>Scene Graphs</a:t>
            </a:r>
          </a:p>
          <a:p>
            <a:pPr lvl="1"/>
            <a:r>
              <a:rPr lang="en-US" altLang="ko-KR" dirty="0"/>
              <a:t>union of all region graphs extracted from region descriptions ( &gt; 0.9 overlap) </a:t>
            </a:r>
            <a:r>
              <a:rPr lang="en-US" altLang="ko-KR" dirty="0">
                <a:sym typeface="Wingdings" panose="05000000000000000000" pitchFamily="2" charset="2"/>
              </a:rPr>
              <a:t> ask to worker before merge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433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 Statistics and Analysis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10E410-AAC8-4A97-8030-810461D4E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0876" y="1690688"/>
            <a:ext cx="6665551" cy="4351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883CA1-CE2F-46FD-BA08-AF36EEA9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01" y="2013744"/>
            <a:ext cx="4943475" cy="370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A1AE6-CE06-4C12-94C7-D200115D5719}"/>
              </a:ext>
            </a:extLst>
          </p:cNvPr>
          <p:cNvSpPr txBox="1"/>
          <p:nvPr/>
        </p:nvSpPr>
        <p:spPr>
          <a:xfrm>
            <a:off x="5837129" y="6212910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71 clusters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00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 Statistics and Analysis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045468-F289-446D-9DBF-564C57DBDFD4}"/>
              </a:ext>
            </a:extLst>
          </p:cNvPr>
          <p:cNvGrpSpPr/>
          <p:nvPr/>
        </p:nvGrpSpPr>
        <p:grpSpPr>
          <a:xfrm>
            <a:off x="2167004" y="2251855"/>
            <a:ext cx="8079288" cy="3754189"/>
            <a:chOff x="2167004" y="2251855"/>
            <a:chExt cx="8079288" cy="37541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6314AD0-74F9-41D2-AE0F-AEC8B1AF0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891" y="2251855"/>
              <a:ext cx="6886378" cy="335817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91EA9D-5317-4EE7-B335-CADD67A9530E}"/>
                </a:ext>
              </a:extLst>
            </p:cNvPr>
            <p:cNvSpPr txBox="1"/>
            <p:nvPr/>
          </p:nvSpPr>
          <p:spPr>
            <a:xfrm>
              <a:off x="2167004" y="5636712"/>
              <a:ext cx="8079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 Graph of the person-describing attributes with the most cooccurrences.</a:t>
              </a:r>
              <a:endParaRPr lang="ko-KR" altLang="en-US" dirty="0"/>
            </a:p>
          </p:txBody>
        </p:sp>
      </p:grp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EB2690-DD8D-4BF4-9EA8-7BEB63257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651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 Statistics and Analysis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75FFDF-54E1-4DE3-9196-EDB930D3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11" y="1317022"/>
            <a:ext cx="8128177" cy="55409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CC5D04-86D7-45CF-ACC7-89DBD1AF18BF}"/>
              </a:ext>
            </a:extLst>
          </p:cNvPr>
          <p:cNvSpPr/>
          <p:nvPr/>
        </p:nvSpPr>
        <p:spPr>
          <a:xfrm>
            <a:off x="1407090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A subgraph showing the co-occurrences and intersections of three cliques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EB9EF56-389B-47D6-B007-CB0E70285B3A}"/>
              </a:ext>
            </a:extLst>
          </p:cNvPr>
          <p:cNvSpPr/>
          <p:nvPr/>
        </p:nvSpPr>
        <p:spPr>
          <a:xfrm>
            <a:off x="6638795" y="739036"/>
            <a:ext cx="3820438" cy="3231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A8ECC6F-3621-4A62-87AF-684AE9C8E488}"/>
              </a:ext>
            </a:extLst>
          </p:cNvPr>
          <p:cNvSpPr/>
          <p:nvPr/>
        </p:nvSpPr>
        <p:spPr>
          <a:xfrm>
            <a:off x="6638796" y="4249324"/>
            <a:ext cx="3222178" cy="26086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CAAA57-164F-4F38-9ACC-5ED7F3918152}"/>
              </a:ext>
            </a:extLst>
          </p:cNvPr>
          <p:cNvSpPr/>
          <p:nvPr/>
        </p:nvSpPr>
        <p:spPr>
          <a:xfrm>
            <a:off x="2223655" y="1690688"/>
            <a:ext cx="3439389" cy="3231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5967B15F-FEA9-4879-BBE2-8C8AD769FE3D}"/>
              </a:ext>
            </a:extLst>
          </p:cNvPr>
          <p:cNvSpPr/>
          <p:nvPr/>
        </p:nvSpPr>
        <p:spPr>
          <a:xfrm>
            <a:off x="10541187" y="759691"/>
            <a:ext cx="893797" cy="268215"/>
          </a:xfrm>
          <a:prstGeom prst="borderCallout2">
            <a:avLst>
              <a:gd name="adj1" fmla="val 65239"/>
              <a:gd name="adj2" fmla="val -4845"/>
              <a:gd name="adj3" fmla="val 65239"/>
              <a:gd name="adj4" fmla="val -18992"/>
              <a:gd name="adj5" fmla="val 300596"/>
              <a:gd name="adj6" fmla="val -695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water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D458F5A3-5E6D-4C0F-826B-EFA912D7A5E3}"/>
              </a:ext>
            </a:extLst>
          </p:cNvPr>
          <p:cNvSpPr/>
          <p:nvPr/>
        </p:nvSpPr>
        <p:spPr>
          <a:xfrm>
            <a:off x="10338010" y="5964201"/>
            <a:ext cx="893797" cy="268215"/>
          </a:xfrm>
          <a:prstGeom prst="borderCallout2">
            <a:avLst>
              <a:gd name="adj1" fmla="val 65239"/>
              <a:gd name="adj2" fmla="val -4845"/>
              <a:gd name="adj3" fmla="val 65239"/>
              <a:gd name="adj4" fmla="val -18992"/>
              <a:gd name="adj5" fmla="val -1583"/>
              <a:gd name="adj6" fmla="val -8114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hair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설명선: 굽은 선 17">
            <a:extLst>
              <a:ext uri="{FF2B5EF4-FFF2-40B4-BE49-F238E27FC236}">
                <a16:creationId xmlns:a16="http://schemas.microsoft.com/office/drawing/2014/main" id="{5BD11B85-02D7-44F2-9D5F-E63C58EEA1A3}"/>
              </a:ext>
            </a:extLst>
          </p:cNvPr>
          <p:cNvSpPr/>
          <p:nvPr/>
        </p:nvSpPr>
        <p:spPr>
          <a:xfrm>
            <a:off x="1127454" y="4249324"/>
            <a:ext cx="893797" cy="268215"/>
          </a:xfrm>
          <a:prstGeom prst="borderCallout2">
            <a:avLst>
              <a:gd name="adj1" fmla="val 57491"/>
              <a:gd name="adj2" fmla="val 102110"/>
              <a:gd name="adj3" fmla="val 57491"/>
              <a:gd name="adj4" fmla="val 126328"/>
              <a:gd name="adj5" fmla="val -94561"/>
              <a:gd name="adj6" fmla="val 1804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animal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02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 in our 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Context embedding for description</a:t>
            </a:r>
          </a:p>
          <a:p>
            <a:pPr lvl="1"/>
            <a:r>
              <a:rPr lang="en-US" altLang="ko-KR" dirty="0"/>
              <a:t>Like WordNet </a:t>
            </a:r>
            <a:r>
              <a:rPr lang="en-US" altLang="ko-KR" dirty="0" err="1"/>
              <a:t>Synset</a:t>
            </a:r>
            <a:r>
              <a:rPr lang="en-US" altLang="ko-KR" dirty="0"/>
              <a:t>, this network can describe the characteristic of the word using the neighborhood </a:t>
            </a:r>
            <a:r>
              <a:rPr lang="en-US" altLang="ko-KR"/>
              <a:t>(context) </a:t>
            </a:r>
            <a:r>
              <a:rPr lang="en-US" altLang="ko-KR" dirty="0"/>
              <a:t>words</a:t>
            </a:r>
          </a:p>
          <a:p>
            <a:r>
              <a:rPr lang="en-US" altLang="ko-KR" dirty="0"/>
              <a:t>Making graph in </a:t>
            </a:r>
            <a:r>
              <a:rPr lang="en-US" altLang="ko-KR" dirty="0" err="1"/>
              <a:t>Exobrain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346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Needs for dataset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Cognitive task: image description, question answering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rich content in image is needed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“What vehicle is the person riding?”</a:t>
            </a:r>
            <a:br>
              <a:rPr lang="en-US" altLang="ko-KR" dirty="0"/>
            </a:br>
            <a:r>
              <a:rPr lang="en-US" altLang="ko-KR" dirty="0"/>
              <a:t>identify the objects and relationships is necessary</a:t>
            </a:r>
            <a:br>
              <a:rPr lang="en-US" altLang="ko-KR" dirty="0"/>
            </a:br>
            <a:r>
              <a:rPr lang="en-US" altLang="ko-KR" dirty="0" err="1"/>
              <a:t>e.g</a:t>
            </a:r>
            <a:r>
              <a:rPr lang="en-US" altLang="ko-KR" dirty="0"/>
              <a:t>) riding(man, carriage) / pulling(horse, carriage)</a:t>
            </a:r>
          </a:p>
        </p:txBody>
      </p:sp>
    </p:spTree>
    <p:extLst>
      <p:ext uri="{BB962C8B-B14F-4D97-AF65-F5344CB8AC3E}">
        <p14:creationId xmlns:p14="http://schemas.microsoft.com/office/powerpoint/2010/main" val="319379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 structure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Dense annotations of objects, attributes, and relationships</a:t>
            </a:r>
          </a:p>
          <a:p>
            <a:r>
              <a:rPr lang="en-US" altLang="ko-KR" dirty="0"/>
              <a:t>108K images</a:t>
            </a:r>
            <a:br>
              <a:rPr lang="en-US" altLang="ko-KR" dirty="0"/>
            </a:br>
            <a:r>
              <a:rPr lang="en-US" altLang="ko-KR" dirty="0"/>
              <a:t>average 35 objects,</a:t>
            </a:r>
            <a:br>
              <a:rPr lang="en-US" altLang="ko-KR" dirty="0"/>
            </a:br>
            <a:r>
              <a:rPr lang="en-US" altLang="ko-KR" dirty="0"/>
              <a:t>26 attributes,</a:t>
            </a:r>
            <a:br>
              <a:rPr lang="en-US" altLang="ko-KR" dirty="0"/>
            </a:br>
            <a:r>
              <a:rPr lang="en-US" altLang="ko-KR" dirty="0"/>
              <a:t>21 pairwise relationship between objects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Canonicalize to WordNet </a:t>
            </a:r>
            <a:r>
              <a:rPr lang="en-US" altLang="ko-KR" dirty="0" err="1">
                <a:sym typeface="Wingdings" panose="05000000000000000000" pitchFamily="2" charset="2"/>
              </a:rPr>
              <a:t>synset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More than 50 descriptions per image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average 17 question answer pair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501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3F882B-67B9-4497-87E1-71A42FFC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8" y="292389"/>
            <a:ext cx="8371638" cy="5992474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4E07BC19-7A40-4DDE-83A6-81DD395631BF}"/>
              </a:ext>
            </a:extLst>
          </p:cNvPr>
          <p:cNvSpPr/>
          <p:nvPr/>
        </p:nvSpPr>
        <p:spPr>
          <a:xfrm>
            <a:off x="10209082" y="2119602"/>
            <a:ext cx="1407954" cy="4261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2988"/>
              <a:gd name="adj6" fmla="val -4543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object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1D027844-1557-4CFC-92F4-5B2A11F61577}"/>
              </a:ext>
            </a:extLst>
          </p:cNvPr>
          <p:cNvSpPr/>
          <p:nvPr/>
        </p:nvSpPr>
        <p:spPr>
          <a:xfrm>
            <a:off x="10445468" y="656792"/>
            <a:ext cx="1407954" cy="42617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9630"/>
              <a:gd name="adj6" fmla="val -469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attribute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3E34422D-F421-4A1F-94C7-7F5FA83BDEB2}"/>
              </a:ext>
            </a:extLst>
          </p:cNvPr>
          <p:cNvSpPr/>
          <p:nvPr/>
        </p:nvSpPr>
        <p:spPr>
          <a:xfrm>
            <a:off x="10445468" y="1422762"/>
            <a:ext cx="1407954" cy="426171"/>
          </a:xfrm>
          <a:prstGeom prst="borderCallout2">
            <a:avLst>
              <a:gd name="adj1" fmla="val 72390"/>
              <a:gd name="adj2" fmla="val -4643"/>
              <a:gd name="adj3" fmla="val 67514"/>
              <a:gd name="adj4" fmla="val -40283"/>
              <a:gd name="adj5" fmla="val 619"/>
              <a:gd name="adj6" fmla="val -1207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relation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8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Three key elements &amp; 7 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Grounding of visual concepts to language</a:t>
            </a:r>
          </a:p>
          <a:p>
            <a:r>
              <a:rPr lang="en-US" altLang="ko-KR" dirty="0"/>
              <a:t>Complete set of descriptions and </a:t>
            </a:r>
            <a:r>
              <a:rPr lang="en-US" altLang="ko-KR" dirty="0" err="1"/>
              <a:t>Qas</a:t>
            </a:r>
            <a:endParaRPr lang="en-US" altLang="ko-KR" dirty="0"/>
          </a:p>
          <a:p>
            <a:r>
              <a:rPr lang="en-US" altLang="ko-KR" dirty="0"/>
              <a:t>Formalized representation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region descriptions / objects / attributes / relationships / region graphs / scene graphs / question answer pairs.</a:t>
            </a:r>
          </a:p>
        </p:txBody>
      </p:sp>
    </p:spTree>
    <p:extLst>
      <p:ext uri="{BB962C8B-B14F-4D97-AF65-F5344CB8AC3E}">
        <p14:creationId xmlns:p14="http://schemas.microsoft.com/office/powerpoint/2010/main" val="231006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representation details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Multiple regions and Their Description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11C830-3AF3-4172-91C1-3AE522DC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6107"/>
            <a:ext cx="5386174" cy="45487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880599-2161-4840-8A9B-DA31FA5C9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66" y="2594552"/>
            <a:ext cx="6189793" cy="3582411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AF7AEB1E-2DC9-44E8-94B6-5C8129615479}"/>
              </a:ext>
            </a:extLst>
          </p:cNvPr>
          <p:cNvSpPr/>
          <p:nvPr/>
        </p:nvSpPr>
        <p:spPr>
          <a:xfrm>
            <a:off x="8437239" y="2100912"/>
            <a:ext cx="893797" cy="268215"/>
          </a:xfrm>
          <a:prstGeom prst="borderCallout2">
            <a:avLst>
              <a:gd name="adj1" fmla="val 65239"/>
              <a:gd name="adj2" fmla="val -4845"/>
              <a:gd name="adj3" fmla="val 65239"/>
              <a:gd name="adj4" fmla="val -18992"/>
              <a:gd name="adj5" fmla="val 300596"/>
              <a:gd name="adj6" fmla="val -695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object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82ED56DD-764E-4AC9-893D-0515935ED71D}"/>
              </a:ext>
            </a:extLst>
          </p:cNvPr>
          <p:cNvSpPr/>
          <p:nvPr/>
        </p:nvSpPr>
        <p:spPr>
          <a:xfrm>
            <a:off x="9638441" y="2100912"/>
            <a:ext cx="1001850" cy="268215"/>
          </a:xfrm>
          <a:prstGeom prst="borderCallout2">
            <a:avLst>
              <a:gd name="adj1" fmla="val 72390"/>
              <a:gd name="adj2" fmla="val -4643"/>
              <a:gd name="adj3" fmla="val 78077"/>
              <a:gd name="adj4" fmla="val -15930"/>
              <a:gd name="adj5" fmla="val 196785"/>
              <a:gd name="adj6" fmla="val -3835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relation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5AF9E88B-F6E3-4E6D-B8A7-6813164C6C9C}"/>
              </a:ext>
            </a:extLst>
          </p:cNvPr>
          <p:cNvSpPr/>
          <p:nvPr/>
        </p:nvSpPr>
        <p:spPr>
          <a:xfrm>
            <a:off x="9736725" y="6189302"/>
            <a:ext cx="1204902" cy="262948"/>
          </a:xfrm>
          <a:prstGeom prst="borderCallout2">
            <a:avLst>
              <a:gd name="adj1" fmla="val 45570"/>
              <a:gd name="adj2" fmla="val -1691"/>
              <a:gd name="adj3" fmla="val 44646"/>
              <a:gd name="adj4" fmla="val -15805"/>
              <a:gd name="adj5" fmla="val -39404"/>
              <a:gd name="adj6" fmla="val -400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attribute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4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representation details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Multiple Objects and Their Bounding Boxes / Attributes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13AE53-5677-445E-88CA-5F4FFEA09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09" y="2216860"/>
            <a:ext cx="4620924" cy="4495636"/>
          </a:xfrm>
          <a:prstGeom prst="rect">
            <a:avLst/>
          </a:prstGeom>
        </p:spPr>
      </p:pic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9262D727-83DA-476D-A8BD-F9B96B4242B5}"/>
              </a:ext>
            </a:extLst>
          </p:cNvPr>
          <p:cNvSpPr/>
          <p:nvPr/>
        </p:nvSpPr>
        <p:spPr>
          <a:xfrm>
            <a:off x="1" y="5393732"/>
            <a:ext cx="2825608" cy="1174466"/>
          </a:xfrm>
          <a:prstGeom prst="borderCallout2">
            <a:avLst>
              <a:gd name="adj1" fmla="val 8449"/>
              <a:gd name="adj2" fmla="val 100614"/>
              <a:gd name="adj3" fmla="val 7928"/>
              <a:gd name="adj4" fmla="val 117251"/>
              <a:gd name="adj5" fmla="val -227444"/>
              <a:gd name="adj6" fmla="val 1707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man.n.03 (the generic use of the word to refer to any human being)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51365C-D777-4258-9079-63EB97E8C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33" y="2216860"/>
            <a:ext cx="4609069" cy="45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4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representation details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Set of Relationships / Region Graph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CAAE4-DD41-4AC6-B349-C1D86385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53" y="2354893"/>
            <a:ext cx="4323765" cy="42343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0C7522-0E0B-4CCC-8D5D-ED71CD899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07" y="3316145"/>
            <a:ext cx="5922946" cy="238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7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91BC-6A11-4E64-8B98-B50B1D36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representation details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62E19-CC27-4A72-B298-361B9F45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Scene Graph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525C5C-D476-4CDD-9861-F67198EE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92" y="2311255"/>
            <a:ext cx="9344416" cy="400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3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557</Words>
  <Application>Microsoft Office PowerPoint</Application>
  <PresentationFormat>와이드스크린</PresentationFormat>
  <Paragraphs>107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Visual Genome: Connecting Language and Vision Using Crowdsourced Dense Image Annotations</vt:lpstr>
      <vt:lpstr>Needs for dataset</vt:lpstr>
      <vt:lpstr>Dataset structure</vt:lpstr>
      <vt:lpstr>PowerPoint 프레젠테이션</vt:lpstr>
      <vt:lpstr>Three key elements &amp; 7 components</vt:lpstr>
      <vt:lpstr>Data representation details</vt:lpstr>
      <vt:lpstr>Data representation details</vt:lpstr>
      <vt:lpstr>Data representation details</vt:lpstr>
      <vt:lpstr>Data representation details</vt:lpstr>
      <vt:lpstr>Data representation details</vt:lpstr>
      <vt:lpstr>Data representation details</vt:lpstr>
      <vt:lpstr>Crowdsourcing Strategies</vt:lpstr>
      <vt:lpstr>Crowdsourcing Strategies</vt:lpstr>
      <vt:lpstr>Crowdsourcing Strategies</vt:lpstr>
      <vt:lpstr>Dataset Statistics and Analysis</vt:lpstr>
      <vt:lpstr>Dataset Statistics and Analysis</vt:lpstr>
      <vt:lpstr>Dataset Statistics and Analysis</vt:lpstr>
      <vt:lpstr>Application in our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Genome: Connecting Language and Vision Using Crowdsourced Dense Image Annotations</dc:title>
  <dc:creator>doyeon Lim</dc:creator>
  <cp:lastModifiedBy>doyeon Lim</cp:lastModifiedBy>
  <cp:revision>15</cp:revision>
  <dcterms:created xsi:type="dcterms:W3CDTF">2018-04-01T14:56:28Z</dcterms:created>
  <dcterms:modified xsi:type="dcterms:W3CDTF">2018-04-02T23:55:20Z</dcterms:modified>
</cp:coreProperties>
</file>